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7" r:id="rId6"/>
    <p:sldId id="266" r:id="rId7"/>
    <p:sldId id="260" r:id="rId8"/>
    <p:sldId id="261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Quattrocento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9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IyJzNLhJ63T9MS14Od+2kOyA6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55"/>
    <a:srgbClr val="5E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14" y="72"/>
      </p:cViewPr>
      <p:guideLst>
        <p:guide pos="279"/>
        <p:guide orient="horz" pos="550"/>
        <p:guide pos="50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bf3d26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bf3d269d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6bf3d269de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271708d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271708d6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36e271708d6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/>
          <p:nvPr/>
        </p:nvSpPr>
        <p:spPr>
          <a:xfrm>
            <a:off x="838200" y="665796"/>
            <a:ext cx="6568957" cy="5450296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408287" y="2562582"/>
            <a:ext cx="5623818" cy="139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C46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408287" y="4013534"/>
            <a:ext cx="5623818" cy="13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14173200" y="22456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598" y="1079882"/>
            <a:ext cx="1058998" cy="8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"/>
          <p:cNvPicPr preferRelativeResize="0"/>
          <p:nvPr/>
        </p:nvPicPr>
        <p:blipFill rotWithShape="1">
          <a:blip r:embed="rId4">
            <a:alphaModFix/>
          </a:blip>
          <a:srcRect l="4035" t="-37039" r="34434"/>
          <a:stretch/>
        </p:blipFill>
        <p:spPr>
          <a:xfrm>
            <a:off x="838200" y="5887491"/>
            <a:ext cx="6568957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2374" y="1037430"/>
            <a:ext cx="1307179" cy="61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35360" y="1396519"/>
            <a:ext cx="10801200" cy="491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6B7E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B7E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349"/>
            <a:ext cx="12203959" cy="68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4472" y="404664"/>
            <a:ext cx="1365265" cy="1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2567606" y="1678467"/>
            <a:ext cx="6909881" cy="109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567607" y="3019313"/>
            <a:ext cx="6909881" cy="74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BC4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dt" idx="10"/>
          </p:nvPr>
        </p:nvSpPr>
        <p:spPr>
          <a:xfrm>
            <a:off x="4650948" y="45091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4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63" y="432104"/>
            <a:ext cx="1596908" cy="7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200" y="-1"/>
            <a:ext cx="12193200" cy="6858001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3282400" y="2420889"/>
            <a:ext cx="5623818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C46"/>
              </a:buClr>
              <a:buSzPts val="5400"/>
              <a:buFont typeface="Quattrocento Sans"/>
              <a:buNone/>
              <a:defRPr sz="5400" b="1" i="0" u="none" strike="noStrike" cap="none">
                <a:solidFill>
                  <a:srgbClr val="64BC4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282400" y="3573016"/>
            <a:ext cx="5623818" cy="74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14173200" y="22456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478161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78161" y="3780399"/>
            <a:ext cx="3169567" cy="29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>
            <a:spLocks noGrp="1"/>
          </p:cNvSpPr>
          <p:nvPr>
            <p:ph type="pic" idx="3"/>
          </p:nvPr>
        </p:nvSpPr>
        <p:spPr>
          <a:xfrm>
            <a:off x="4222577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4222577" y="3780399"/>
            <a:ext cx="3169567" cy="29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5"/>
          </p:nvPr>
        </p:nvSpPr>
        <p:spPr>
          <a:xfrm>
            <a:off x="7966993" y="1380305"/>
            <a:ext cx="3169567" cy="2257133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7967987" y="3780399"/>
            <a:ext cx="3169567" cy="29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478161" y="4325821"/>
            <a:ext cx="3169567" cy="195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4222577" y="4325143"/>
            <a:ext cx="3169567" cy="1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7967987" y="4325143"/>
            <a:ext cx="3194719" cy="195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35360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93D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4154259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7966993" y="3931988"/>
            <a:ext cx="3169567" cy="23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4"/>
          </p:nvPr>
        </p:nvSpPr>
        <p:spPr>
          <a:xfrm>
            <a:off x="334145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5"/>
          </p:nvPr>
        </p:nvSpPr>
        <p:spPr>
          <a:xfrm>
            <a:off x="4150569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>
            <a:spLocks noGrp="1"/>
          </p:cNvSpPr>
          <p:nvPr>
            <p:ph type="pic" idx="6"/>
          </p:nvPr>
        </p:nvSpPr>
        <p:spPr>
          <a:xfrm>
            <a:off x="7966993" y="1380305"/>
            <a:ext cx="3169567" cy="2408735"/>
          </a:xfrm>
          <a:prstGeom prst="rect">
            <a:avLst/>
          </a:prstGeom>
          <a:noFill/>
          <a:ln>
            <a:noFill/>
          </a:ln>
        </p:spPr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5" name="Google Shape;65;p10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>
            <a:spLocks noGrp="1"/>
          </p:cNvSpPr>
          <p:nvPr>
            <p:ph type="chart" idx="2"/>
          </p:nvPr>
        </p:nvSpPr>
        <p:spPr>
          <a:xfrm>
            <a:off x="369536" y="1419424"/>
            <a:ext cx="3954167" cy="38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chart" idx="3"/>
          </p:nvPr>
        </p:nvSpPr>
        <p:spPr>
          <a:xfrm>
            <a:off x="7132773" y="1419424"/>
            <a:ext cx="3975726" cy="38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/>
          <p:nvPr/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93D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93D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334145" y="5438577"/>
            <a:ext cx="3989558" cy="8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4"/>
          </p:nvPr>
        </p:nvSpPr>
        <p:spPr>
          <a:xfrm>
            <a:off x="7121444" y="5438577"/>
            <a:ext cx="3989558" cy="8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69536" y="561980"/>
            <a:ext cx="10738963" cy="49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860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03386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74" name="Google Shape;74;p11" descr="A blue and green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0736" y="140486"/>
            <a:ext cx="872319" cy="84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t="7764" b="7765"/>
          <a:stretch/>
        </p:blipFill>
        <p:spPr>
          <a:xfrm>
            <a:off x="0" y="0"/>
            <a:ext cx="121905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6959600" y="850108"/>
            <a:ext cx="4647224" cy="5157784"/>
          </a:xfrm>
          <a:prstGeom prst="rect">
            <a:avLst/>
          </a:prstGeom>
          <a:solidFill>
            <a:srgbClr val="0338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7473213" y="1370751"/>
            <a:ext cx="3758560" cy="139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7473213" y="3774514"/>
            <a:ext cx="3758560" cy="13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9922934" y="191228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l="6267" t="-69580" r="50337" b="-1"/>
          <a:stretch/>
        </p:blipFill>
        <p:spPr>
          <a:xfrm>
            <a:off x="6959600" y="5724117"/>
            <a:ext cx="4647224" cy="2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349"/>
            <a:ext cx="12203959" cy="68520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839415" y="2688821"/>
            <a:ext cx="7439612" cy="124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1488" t="-11480" r="7385" b="3358"/>
          <a:stretch/>
        </p:blipFill>
        <p:spPr>
          <a:xfrm>
            <a:off x="1" y="6669908"/>
            <a:ext cx="12191998" cy="18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4472" y="404664"/>
            <a:ext cx="1365265" cy="1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2828" y="5560262"/>
            <a:ext cx="1596908" cy="7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dt" idx="10"/>
          </p:nvPr>
        </p:nvSpPr>
        <p:spPr>
          <a:xfrm>
            <a:off x="838200" y="602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ldNum" idx="12"/>
          </p:nvPr>
        </p:nvSpPr>
        <p:spPr>
          <a:xfrm>
            <a:off x="8610600" y="60212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93D8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641985" y="2782532"/>
            <a:ext cx="510416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PGDM 2024 – 2026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(PALAS Batch)</a:t>
            </a:r>
            <a:endParaRPr sz="3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548261" y="264155"/>
            <a:ext cx="107391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500" dirty="0"/>
              <a:t>Project Overview – </a:t>
            </a:r>
            <a:r>
              <a:rPr lang="en-US" sz="2400" dirty="0"/>
              <a:t>Internship at ASAPP Info Global (IMPACCT Division)</a:t>
            </a:r>
            <a:endParaRPr sz="2500" dirty="0"/>
          </a:p>
        </p:txBody>
      </p:sp>
      <p:sp>
        <p:nvSpPr>
          <p:cNvPr id="101" name="Google Shape;101;p2"/>
          <p:cNvSpPr/>
          <p:nvPr/>
        </p:nvSpPr>
        <p:spPr>
          <a:xfrm>
            <a:off x="647550" y="1007925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ASAPP Info Global Services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Pvt.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Ltd. – IMPACCT Division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(Infrastructure Intelligence Platform)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47550" y="1766900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Area :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 Analytics | Data Estimation | AI-Driven Insights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47550" y="2484175"/>
            <a:ext cx="11014800" cy="61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Project: Enhancing Infrastructure Intelligence through Data Estimation, Web Scraping &amp; AI Integration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9375" y="3270825"/>
            <a:ext cx="10943100" cy="31320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3301500" y="3270825"/>
            <a:ext cx="57069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accent1"/>
                </a:solidFill>
              </a:rPr>
              <a:t>OBJECTIVES</a:t>
            </a:r>
            <a:r>
              <a:rPr lang="en-US" sz="2000" b="1" u="sng" dirty="0"/>
              <a:t> </a:t>
            </a:r>
            <a:endParaRPr sz="2000" b="1" u="sng"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1189775" y="3754536"/>
            <a:ext cx="10097586" cy="230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Enhance IMPACCT’s position as the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“Bloomberg of Construction”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Enable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data-driven decision-making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through accurate steel &amp; cement demand forecasting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Reduce latency in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data collection and processing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across the project lifecycle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Build a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premium, AI-integrated platform</a:t>
            </a: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 focusing on high-value clients (e.g., Tata Steel, Autodesk)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Outsource and optimize scraping processes to ensure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clean, legal, and efficient data pipelines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accent1"/>
                </a:solidFill>
                <a:latin typeface="Arial" panose="020B0604020202020204" pitchFamily="34" charset="0"/>
              </a:rPr>
              <a:t>Support smarter, safer, and more </a:t>
            </a:r>
            <a:r>
              <a:rPr lang="en-US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sustainable infrastructure development</a:t>
            </a:r>
            <a:endParaRPr lang="en-US" altLang="en-US" sz="18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318" cy="2286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3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BRIEF AND METHODOLOGY 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6ECA3C3D-8032-4F42-98B1-6574D581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03" y="1612488"/>
            <a:ext cx="914400" cy="914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Graphic 5" descr="Hierarchy">
            <a:extLst>
              <a:ext uri="{FF2B5EF4-FFF2-40B4-BE49-F238E27FC236}">
                <a16:creationId xmlns:a16="http://schemas.microsoft.com/office/drawing/2014/main" id="{DC67C9A7-D3EF-4F24-923B-328FD0494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8324" y="1612488"/>
            <a:ext cx="914400" cy="914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Graphic 7" descr="Presentation with pie chart">
            <a:extLst>
              <a:ext uri="{FF2B5EF4-FFF2-40B4-BE49-F238E27FC236}">
                <a16:creationId xmlns:a16="http://schemas.microsoft.com/office/drawing/2014/main" id="{1805DBA1-B252-4C42-AA19-A2C7080B3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181" y="1519265"/>
            <a:ext cx="914400" cy="914400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BC4FE5AB-7D3C-4CB5-9A10-9B855158C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0977" y="1612488"/>
            <a:ext cx="914400" cy="914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Graphic 14" descr="Statistics">
            <a:extLst>
              <a:ext uri="{FF2B5EF4-FFF2-40B4-BE49-F238E27FC236}">
                <a16:creationId xmlns:a16="http://schemas.microsoft.com/office/drawing/2014/main" id="{DEE95176-81C5-44DC-B175-DFCF00D4F5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096" y="1562238"/>
            <a:ext cx="914400" cy="9144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FF34A08A-B124-4EC4-8246-F8448AF87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2185" y="1489909"/>
            <a:ext cx="914400" cy="914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EE4D2A-F400-44AA-83D0-BC322F634950}"/>
              </a:ext>
            </a:extLst>
          </p:cNvPr>
          <p:cNvSpPr/>
          <p:nvPr/>
        </p:nvSpPr>
        <p:spPr>
          <a:xfrm>
            <a:off x="352856" y="3122209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Market &amp; Platform Research</a:t>
            </a:r>
          </a:p>
          <a:p>
            <a:pPr algn="ctr"/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Studied data ecosystems, regulations, and key project platforms.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093099D-CF72-4B42-9ED3-1DC0212252C9}"/>
              </a:ext>
            </a:extLst>
          </p:cNvPr>
          <p:cNvSpPr/>
          <p:nvPr/>
        </p:nvSpPr>
        <p:spPr>
          <a:xfrm>
            <a:off x="8129146" y="3079906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System Integration &amp; AI Readiness</a:t>
            </a:r>
          </a:p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Enabled future integration of AI models and dashboard systems.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0FA9B4-2A8F-4A3E-BA72-577625A39E5C}"/>
              </a:ext>
            </a:extLst>
          </p:cNvPr>
          <p:cNvSpPr/>
          <p:nvPr/>
        </p:nvSpPr>
        <p:spPr>
          <a:xfrm>
            <a:off x="4224890" y="3085393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Structuring &amp; Categorization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Organized raw data into structured formats aligned with business use cases.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33E6122-EDDB-4565-A443-156A39B6DB4F}"/>
              </a:ext>
            </a:extLst>
          </p:cNvPr>
          <p:cNvSpPr/>
          <p:nvPr/>
        </p:nvSpPr>
        <p:spPr>
          <a:xfrm>
            <a:off x="2288873" y="3123282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Automated Data Acquisition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Implemented scalable methods to collect and process infrastructure project data.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F80DF1-C63E-459C-A718-43577D23C61E}"/>
              </a:ext>
            </a:extLst>
          </p:cNvPr>
          <p:cNvSpPr/>
          <p:nvPr/>
        </p:nvSpPr>
        <p:spPr>
          <a:xfrm>
            <a:off x="6177018" y="3085393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Modeling &amp; Analytics Framework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Developed estimation logic and performance indicators for material demand forecasting.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B6A007-F78D-4518-9A97-BDA1FF50CBE5}"/>
              </a:ext>
            </a:extLst>
          </p:cNvPr>
          <p:cNvSpPr/>
          <p:nvPr/>
        </p:nvSpPr>
        <p:spPr>
          <a:xfrm>
            <a:off x="10081274" y="3079906"/>
            <a:ext cx="1790094" cy="326753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Reporting &amp; Strategic Support</a:t>
            </a:r>
          </a:p>
          <a:p>
            <a:pPr algn="ctr"/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Delivered actionable insights and supported product development and decision-making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1E502-03F7-4308-9E79-BD1929EE79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gradFill>
            <a:gsLst>
              <a:gs pos="0">
                <a:schemeClr val="bg1"/>
              </a:gs>
              <a:gs pos="59000">
                <a:schemeClr val="accent3">
                  <a:lumMod val="20000"/>
                  <a:lumOff val="80000"/>
                </a:schemeClr>
              </a:gs>
              <a:gs pos="91000">
                <a:srgbClr val="92D050"/>
              </a:gs>
            </a:gsLst>
            <a:lin ang="5400012" scaled="0"/>
          </a:gradFill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Google Shape;117;p3">
            <a:extLst>
              <a:ext uri="{FF2B5EF4-FFF2-40B4-BE49-F238E27FC236}">
                <a16:creationId xmlns:a16="http://schemas.microsoft.com/office/drawing/2014/main" id="{F5AEFBEB-6EFE-4A43-9B26-C155ED2FDCCF}"/>
              </a:ext>
            </a:extLst>
          </p:cNvPr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PROJECT BRIEF AND METHODOLOGY 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74824A-1EA0-4AE3-9CF5-98DF62114FF9}"/>
              </a:ext>
            </a:extLst>
          </p:cNvPr>
          <p:cNvSpPr/>
          <p:nvPr/>
        </p:nvSpPr>
        <p:spPr>
          <a:xfrm>
            <a:off x="516194" y="1184418"/>
            <a:ext cx="10972800" cy="787261"/>
          </a:xfrm>
          <a:prstGeom prst="roundRect">
            <a:avLst/>
          </a:prstGeom>
          <a:gradFill>
            <a:gsLst>
              <a:gs pos="0">
                <a:schemeClr val="bg1"/>
              </a:gs>
              <a:gs pos="59000">
                <a:schemeClr val="accent2">
                  <a:lumMod val="20000"/>
                  <a:lumOff val="80000"/>
                </a:schemeClr>
              </a:gs>
              <a:gs pos="91000">
                <a:schemeClr val="accent6">
                  <a:lumMod val="50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Demand Forecasting Models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Designed and refined cement &amp; steel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estimation multipliers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for 60+ infrastructure projects across sectors including residential, commercial, and transport.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3AD5BA-A2D4-40A0-8629-D0BE6AF1E9C3}"/>
              </a:ext>
            </a:extLst>
          </p:cNvPr>
          <p:cNvSpPr/>
          <p:nvPr/>
        </p:nvSpPr>
        <p:spPr>
          <a:xfrm>
            <a:off x="566075" y="3162994"/>
            <a:ext cx="10972800" cy="787260"/>
          </a:xfrm>
          <a:prstGeom prst="roundRect">
            <a:avLst/>
          </a:prstGeom>
          <a:gradFill>
            <a:gsLst>
              <a:gs pos="0">
                <a:schemeClr val="bg1"/>
              </a:gs>
              <a:gs pos="59000">
                <a:schemeClr val="accent2">
                  <a:lumMod val="20000"/>
                  <a:lumOff val="80000"/>
                </a:schemeClr>
              </a:gs>
              <a:gs pos="91000">
                <a:schemeClr val="accent6">
                  <a:lumMod val="50000"/>
                </a:schemeClr>
              </a:gs>
            </a:gsLst>
            <a:lin ang="5400012" scaled="0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Product Cataloguing &amp; KPI Design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Created structured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product catalogues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(cement, steel, equipment) and designed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100+ KPIs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aligned with infrastructure trends and contractor activity.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B0F7B-50C6-4B49-B0BB-09FB659CEAC6}"/>
              </a:ext>
            </a:extLst>
          </p:cNvPr>
          <p:cNvSpPr/>
          <p:nvPr/>
        </p:nvSpPr>
        <p:spPr>
          <a:xfrm>
            <a:off x="566075" y="4130103"/>
            <a:ext cx="10972800" cy="823331"/>
          </a:xfrm>
          <a:prstGeom prst="roundRect">
            <a:avLst/>
          </a:prstGeom>
          <a:gradFill>
            <a:gsLst>
              <a:gs pos="0">
                <a:schemeClr val="bg1"/>
              </a:gs>
              <a:gs pos="59000">
                <a:schemeClr val="accent2">
                  <a:lumMod val="20000"/>
                  <a:lumOff val="80000"/>
                </a:schemeClr>
              </a:gs>
              <a:gs pos="91000">
                <a:schemeClr val="accent6">
                  <a:lumMod val="50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AI &amp; LLM Integration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Developed a backend-ready structure to support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Large Language Model (LLM)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integration for smart query responses and insight generation.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E5A84E-005B-4694-90DB-8A19BDAC2C79}"/>
              </a:ext>
            </a:extLst>
          </p:cNvPr>
          <p:cNvSpPr/>
          <p:nvPr/>
        </p:nvSpPr>
        <p:spPr>
          <a:xfrm>
            <a:off x="566075" y="5149341"/>
            <a:ext cx="10972800" cy="823331"/>
          </a:xfrm>
          <a:prstGeom prst="roundRect">
            <a:avLst/>
          </a:prstGeom>
          <a:gradFill>
            <a:gsLst>
              <a:gs pos="0">
                <a:schemeClr val="bg1"/>
              </a:gs>
              <a:gs pos="59000">
                <a:schemeClr val="accent2">
                  <a:lumMod val="20000"/>
                  <a:lumOff val="80000"/>
                </a:schemeClr>
              </a:gs>
              <a:gs pos="91000">
                <a:schemeClr val="accent6">
                  <a:lumMod val="50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Platform &amp; Report Support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Supported the platform’s internal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dashboard development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including reports like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Vizag Metro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tender document uploads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for client visibility and use-case demonstration.</a:t>
            </a:r>
          </a:p>
          <a:p>
            <a:pPr algn="ctr"/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2D89E2-D29F-4A08-AA5A-FC760A43452F}"/>
              </a:ext>
            </a:extLst>
          </p:cNvPr>
          <p:cNvSpPr/>
          <p:nvPr/>
        </p:nvSpPr>
        <p:spPr>
          <a:xfrm>
            <a:off x="549944" y="2184940"/>
            <a:ext cx="10972800" cy="787261"/>
          </a:xfrm>
          <a:prstGeom prst="roundRect">
            <a:avLst/>
          </a:prstGeom>
          <a:gradFill>
            <a:gsLst>
              <a:gs pos="0">
                <a:schemeClr val="bg1"/>
              </a:gs>
              <a:gs pos="59000">
                <a:schemeClr val="accent2">
                  <a:lumMod val="20000"/>
                  <a:lumOff val="80000"/>
                </a:schemeClr>
              </a:gs>
              <a:gs pos="91000">
                <a:schemeClr val="accent6">
                  <a:lumMod val="50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Automated Data Extraction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Conducted large-scale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data scraping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from RERA and Environmental Clearance portals; addressed challenges via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8540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268B5-491A-473F-8C99-5E931D107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65D1200-6D10-45EA-86D3-940059E0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" y="1307697"/>
            <a:ext cx="1014754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Enabled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faster and easier client pitching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using well-structured, data-backed insights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Built a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clean, reliable database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increased internal efficiency and external trust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Developed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100+ KPIs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tied to material demand and contractor behavior, enhancing dashboard value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Improved platform’s ability to attract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better quality clients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Boosted platform’s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market visibility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via reports, catalogues, and published work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Led to an increase in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client inquiries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with several in the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active discussion stage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My work in the company’s magazine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Google Shape;134;g36bf2fbde26_0_5">
            <a:extLst>
              <a:ext uri="{FF2B5EF4-FFF2-40B4-BE49-F238E27FC236}">
                <a16:creationId xmlns:a16="http://schemas.microsoft.com/office/drawing/2014/main" id="{1213F0EB-2FF4-4E88-BAA3-C979754C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533400"/>
            <a:ext cx="10737850" cy="4968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 – Community Engagement</a:t>
            </a:r>
            <a:endParaRPr sz="21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378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F10B5-4E1B-4008-829B-853A07283E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757223" y="1838473"/>
            <a:ext cx="872318" cy="22860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Google Shape;134;g36bf2fbde26_0_5">
            <a:extLst>
              <a:ext uri="{FF2B5EF4-FFF2-40B4-BE49-F238E27FC236}">
                <a16:creationId xmlns:a16="http://schemas.microsoft.com/office/drawing/2014/main" id="{CD7711DF-D30F-4747-B0A7-9806A65D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533400"/>
            <a:ext cx="10737850" cy="4968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 &amp; Outcomes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B4B45C-D891-4F05-8562-B4ADA002882F}"/>
              </a:ext>
            </a:extLst>
          </p:cNvPr>
          <p:cNvSpPr/>
          <p:nvPr/>
        </p:nvSpPr>
        <p:spPr>
          <a:xfrm>
            <a:off x="1128713" y="1206500"/>
            <a:ext cx="2801937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Objects Analyzed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3000+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78C6E1-938B-4E8A-B6EE-71E466DE8F81}"/>
              </a:ext>
            </a:extLst>
          </p:cNvPr>
          <p:cNvSpPr/>
          <p:nvPr/>
        </p:nvSpPr>
        <p:spPr>
          <a:xfrm>
            <a:off x="7672388" y="3734592"/>
            <a:ext cx="267176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Product Catalogue Built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C18A99-772C-4741-9012-D07ED5789154}"/>
              </a:ext>
            </a:extLst>
          </p:cNvPr>
          <p:cNvSpPr/>
          <p:nvPr/>
        </p:nvSpPr>
        <p:spPr>
          <a:xfrm>
            <a:off x="4357688" y="3794446"/>
            <a:ext cx="284321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Enterprise Clients Approached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Autodesk, Tata Steel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0EDE7-D33D-46F2-A401-6A906231AB63}"/>
              </a:ext>
            </a:extLst>
          </p:cNvPr>
          <p:cNvSpPr/>
          <p:nvPr/>
        </p:nvSpPr>
        <p:spPr>
          <a:xfrm>
            <a:off x="1128713" y="3734593"/>
            <a:ext cx="2801937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Material Type forecasted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Steel &amp; Cement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1AF9BF-0442-4FAF-9C1E-69ED8DB00751}"/>
              </a:ext>
            </a:extLst>
          </p:cNvPr>
          <p:cNvSpPr/>
          <p:nvPr/>
        </p:nvSpPr>
        <p:spPr>
          <a:xfrm>
            <a:off x="7672388" y="1206498"/>
            <a:ext cx="267176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Integration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with DB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815433-E66B-4ABE-B3E4-101A497D24C9}"/>
              </a:ext>
            </a:extLst>
          </p:cNvPr>
          <p:cNvSpPr/>
          <p:nvPr/>
        </p:nvSpPr>
        <p:spPr>
          <a:xfrm>
            <a:off x="4357688" y="1220787"/>
            <a:ext cx="2843212" cy="23206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KPIs Designed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100+</a:t>
            </a:r>
            <a:endParaRPr lang="en-IN" sz="1800" b="1" dirty="0">
              <a:solidFill>
                <a:schemeClr val="tx1"/>
              </a:solidFill>
            </a:endParaRPr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675E8474-265D-41E5-B7FA-17D479FF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263" y="4157663"/>
            <a:ext cx="914400" cy="914400"/>
          </a:xfrm>
          <a:prstGeom prst="rect">
            <a:avLst/>
          </a:prstGeom>
        </p:spPr>
      </p:pic>
      <p:pic>
        <p:nvPicPr>
          <p:cNvPr id="16" name="Graphic 15" descr="Robot">
            <a:extLst>
              <a:ext uri="{FF2B5EF4-FFF2-40B4-BE49-F238E27FC236}">
                <a16:creationId xmlns:a16="http://schemas.microsoft.com/office/drawing/2014/main" id="{49D2C95A-8160-4DCF-9B7C-6A4FFF526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1069" y="1452399"/>
            <a:ext cx="914400" cy="914400"/>
          </a:xfrm>
          <a:prstGeom prst="rect">
            <a:avLst/>
          </a:prstGeom>
        </p:spPr>
      </p:pic>
      <p:pic>
        <p:nvPicPr>
          <p:cNvPr id="18" name="Graphic 17" descr="Bar graph with upward trend">
            <a:extLst>
              <a:ext uri="{FF2B5EF4-FFF2-40B4-BE49-F238E27FC236}">
                <a16:creationId xmlns:a16="http://schemas.microsoft.com/office/drawing/2014/main" id="{DF95BF51-4B07-43C6-8428-4051554C9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1613" y="1452399"/>
            <a:ext cx="914400" cy="914400"/>
          </a:xfrm>
          <a:prstGeom prst="rect">
            <a:avLst/>
          </a:prstGeom>
        </p:spPr>
      </p:pic>
      <p:pic>
        <p:nvPicPr>
          <p:cNvPr id="20" name="Graphic 19" descr="Crane">
            <a:extLst>
              <a:ext uri="{FF2B5EF4-FFF2-40B4-BE49-F238E27FC236}">
                <a16:creationId xmlns:a16="http://schemas.microsoft.com/office/drawing/2014/main" id="{7E2B319B-DC48-4DAF-ADBC-23A02C21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9625" y="1468040"/>
            <a:ext cx="914400" cy="914400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774AE2CE-B7A7-4BCF-8086-DF8C5E386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9619" y="4040347"/>
            <a:ext cx="914400" cy="914400"/>
          </a:xfrm>
          <a:prstGeom prst="rect">
            <a:avLst/>
          </a:prstGeom>
        </p:spPr>
      </p:pic>
      <p:pic>
        <p:nvPicPr>
          <p:cNvPr id="27" name="Graphic 26" descr="Building">
            <a:extLst>
              <a:ext uri="{FF2B5EF4-FFF2-40B4-BE49-F238E27FC236}">
                <a16:creationId xmlns:a16="http://schemas.microsoft.com/office/drawing/2014/main" id="{1EFF8DEA-0E35-49BE-AF9B-38467DBAD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2094" y="40403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bf3d269de_0_14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9" name="Google Shape;149;g36bf3d269de_0_14"/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 – Content Strategy &amp; CRO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" name="Google Shape;150;g36bf3d269de_0_14" title="Screenshot (441).png"/>
          <p:cNvPicPr preferRelativeResize="0"/>
          <p:nvPr/>
        </p:nvPicPr>
        <p:blipFill rotWithShape="1">
          <a:blip r:embed="rId3">
            <a:alphaModFix/>
          </a:blip>
          <a:srcRect l="11375" t="16128" r="12740" b="5807"/>
          <a:stretch/>
        </p:blipFill>
        <p:spPr>
          <a:xfrm>
            <a:off x="7713525" y="1430450"/>
            <a:ext cx="4010827" cy="21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6bf3d269de_0_14"/>
          <p:cNvSpPr/>
          <p:nvPr/>
        </p:nvSpPr>
        <p:spPr>
          <a:xfrm>
            <a:off x="6673700" y="2308550"/>
            <a:ext cx="955200" cy="42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BC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6bf3d269de_0_14"/>
          <p:cNvSpPr/>
          <p:nvPr/>
        </p:nvSpPr>
        <p:spPr>
          <a:xfrm>
            <a:off x="442925" y="1831125"/>
            <a:ext cx="6032700" cy="4989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/>
              <a:t>Suggested CRO changes: faster load speed, clear CTAs, better mobile UX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6bf3d269de_0_14"/>
          <p:cNvSpPr/>
          <p:nvPr/>
        </p:nvSpPr>
        <p:spPr>
          <a:xfrm>
            <a:off x="442925" y="2466300"/>
            <a:ext cx="6032700" cy="4209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Recommended A/B testing &amp; simplified checkout for higher conversions  </a:t>
            </a:r>
            <a:r>
              <a:rPr lang="en-US" sz="19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6bf3d269de_0_14"/>
          <p:cNvSpPr/>
          <p:nvPr/>
        </p:nvSpPr>
        <p:spPr>
          <a:xfrm>
            <a:off x="442925" y="3513775"/>
            <a:ext cx="5653200" cy="4989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Outcomes : </a:t>
            </a:r>
            <a:r>
              <a:rPr lang="en-US" sz="1800" b="1">
                <a:solidFill>
                  <a:srgbClr val="FF0000"/>
                </a:solidFill>
              </a:rPr>
              <a:t> </a:t>
            </a:r>
            <a:r>
              <a:rPr lang="en-US" sz="1500" b="1"/>
              <a:t>Enhanced user experience, improved trust, and increased engagement</a:t>
            </a:r>
            <a:endParaRPr sz="1200" b="1"/>
          </a:p>
        </p:txBody>
      </p:sp>
      <p:sp>
        <p:nvSpPr>
          <p:cNvPr id="155" name="Google Shape;155;g36bf3d269de_0_14"/>
          <p:cNvSpPr/>
          <p:nvPr/>
        </p:nvSpPr>
        <p:spPr>
          <a:xfrm rot="5400000">
            <a:off x="2827225" y="3086638"/>
            <a:ext cx="506700" cy="30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g36bf3d269de_0_14" title="Screenshot (443).png"/>
          <p:cNvPicPr preferRelativeResize="0"/>
          <p:nvPr/>
        </p:nvPicPr>
        <p:blipFill rotWithShape="1">
          <a:blip r:embed="rId4">
            <a:alphaModFix/>
          </a:blip>
          <a:srcRect t="8496" b="4448"/>
          <a:stretch/>
        </p:blipFill>
        <p:spPr>
          <a:xfrm>
            <a:off x="7713525" y="4012675"/>
            <a:ext cx="4097477" cy="21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bf3d269de_0_14"/>
          <p:cNvSpPr/>
          <p:nvPr/>
        </p:nvSpPr>
        <p:spPr>
          <a:xfrm rot="1081899">
            <a:off x="6216273" y="3952685"/>
            <a:ext cx="1590412" cy="2573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6bf3d269de_0_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6bf3d269de_0_14"/>
          <p:cNvSpPr/>
          <p:nvPr/>
        </p:nvSpPr>
        <p:spPr>
          <a:xfrm>
            <a:off x="442925" y="4851775"/>
            <a:ext cx="3321600" cy="12414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Created SEO-optimized blog outline targeting 22,000+ monthly searches on “Ashwagandha for Sleep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6bf3d269de_0_14"/>
          <p:cNvSpPr/>
          <p:nvPr/>
        </p:nvSpPr>
        <p:spPr>
          <a:xfrm>
            <a:off x="3972175" y="5397625"/>
            <a:ext cx="415200" cy="14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4BC4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g36bf3d269de_0_14" title="Keyword_Search_Volume_Char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925" y="4536750"/>
            <a:ext cx="3119050" cy="187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AC0277-CC1B-4D09-8F3F-6CC95B567A60}"/>
              </a:ext>
            </a:extLst>
          </p:cNvPr>
          <p:cNvSpPr/>
          <p:nvPr/>
        </p:nvSpPr>
        <p:spPr>
          <a:xfrm>
            <a:off x="-1" y="1691993"/>
            <a:ext cx="10702415" cy="220045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Google Shape;167;g36e271708d6_0_19"/>
          <p:cNvSpPr txBox="1">
            <a:spLocks noGrp="1"/>
          </p:cNvSpPr>
          <p:nvPr>
            <p:ph type="sldNum" idx="12"/>
          </p:nvPr>
        </p:nvSpPr>
        <p:spPr>
          <a:xfrm>
            <a:off x="11086585" y="6453336"/>
            <a:ext cx="872400" cy="228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8" name="Google Shape;168;g36e271708d6_0_19"/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Impact, Insights &amp; Takeaways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FF11F2-46A1-434F-8E98-74BCCD1A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29" y="1505335"/>
            <a:ext cx="968373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hands-on experience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estate analytics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engineering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readiness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an understanding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industry-specific data ecosystems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RERA, EC portals)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ability to design end-to-end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workflows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from extraction to decision dashboards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441E3F-2B23-4389-91F6-DFEEBFAFA4C1}"/>
              </a:ext>
            </a:extLst>
          </p:cNvPr>
          <p:cNvSpPr/>
          <p:nvPr/>
        </p:nvSpPr>
        <p:spPr>
          <a:xfrm>
            <a:off x="9526044" y="1691993"/>
            <a:ext cx="2566220" cy="220045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🔍 Learnings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E48E0-F9E5-41D8-9841-417573144E60}"/>
              </a:ext>
            </a:extLst>
          </p:cNvPr>
          <p:cNvSpPr/>
          <p:nvPr/>
        </p:nvSpPr>
        <p:spPr>
          <a:xfrm>
            <a:off x="1283110" y="4240096"/>
            <a:ext cx="10908890" cy="220045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5400012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Faced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captcha and legal roadblocks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during automated data scraping</a:t>
            </a:r>
          </a:p>
          <a:p>
            <a:pPr lvl="2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Mitigated risk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by outsourcing scraping to a compliant, specialized third-party vendor</a:t>
            </a:r>
          </a:p>
          <a:p>
            <a:pPr lvl="2" algn="ctr"/>
            <a:endParaRPr lang="en-IN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F2EE26-EA0D-49CA-AC19-1D9A7BD5C4BE}"/>
              </a:ext>
            </a:extLst>
          </p:cNvPr>
          <p:cNvSpPr/>
          <p:nvPr/>
        </p:nvSpPr>
        <p:spPr>
          <a:xfrm>
            <a:off x="0" y="4246538"/>
            <a:ext cx="2566220" cy="2200455"/>
          </a:xfrm>
          <a:prstGeom prst="ellipse">
            <a:avLst/>
          </a:prstGeom>
          <a:solidFill>
            <a:srgbClr val="FF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</a:rPr>
              <a:t>⚠️</a:t>
            </a: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 Challenges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DCF8C0-07AE-4B13-B7C8-646B0F08D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BC055-7C2B-4AAF-AA43-0F1AAA624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E19D99-BC9F-47D0-9929-46D6AABA04D3}"/>
              </a:ext>
            </a:extLst>
          </p:cNvPr>
          <p:cNvSpPr/>
          <p:nvPr/>
        </p:nvSpPr>
        <p:spPr>
          <a:xfrm>
            <a:off x="979605" y="1295847"/>
            <a:ext cx="1073896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🛠️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Unresolved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transition from contributor to strategic lead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is ongoing; deeper involvement in decision-making is the next step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💡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Reflections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Discovered a personal strength and passion for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strategic planning, stakeholder alignment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product thinking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Realized a preference for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cross-functional coordination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over purely technical development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✨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Value Added to IMPACCT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Delivered a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clean, AI-compatible database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structured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product catalogues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and 100+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KPI models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Enhanced the platform’s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scalability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pitch-readiness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client acquisition potential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Google Shape;168;g36e271708d6_0_19">
            <a:extLst>
              <a:ext uri="{FF2B5EF4-FFF2-40B4-BE49-F238E27FC236}">
                <a16:creationId xmlns:a16="http://schemas.microsoft.com/office/drawing/2014/main" id="{7E4BE63F-2C58-4151-A55D-8835205CCE4A}"/>
              </a:ext>
            </a:extLst>
          </p:cNvPr>
          <p:cNvSpPr/>
          <p:nvPr/>
        </p:nvSpPr>
        <p:spPr>
          <a:xfrm>
            <a:off x="2142950" y="374125"/>
            <a:ext cx="7303500" cy="498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88D1F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Impact, Insights &amp; Takeaways</a:t>
            </a:r>
            <a:endParaRPr sz="21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3666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Lak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08C"/>
      </a:accent1>
      <a:accent2>
        <a:srgbClr val="34B9F0"/>
      </a:accent2>
      <a:accent3>
        <a:srgbClr val="5BC500"/>
      </a:accent3>
      <a:accent4>
        <a:srgbClr val="6D8085"/>
      </a:accent4>
      <a:accent5>
        <a:srgbClr val="D8D8C9"/>
      </a:accent5>
      <a:accent6>
        <a:srgbClr val="D3EFFC"/>
      </a:accent6>
      <a:hlink>
        <a:srgbClr val="6D8082"/>
      </a:hlink>
      <a:folHlink>
        <a:srgbClr val="D3EFF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712</Words>
  <Application>Microsoft Office PowerPoint</Application>
  <PresentationFormat>Widescreen</PresentationFormat>
  <Paragraphs>120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Georgia</vt:lpstr>
      <vt:lpstr>Arial</vt:lpstr>
      <vt:lpstr>Courier New</vt:lpstr>
      <vt:lpstr>Quattrocento Sans</vt:lpstr>
      <vt:lpstr>Wingdings</vt:lpstr>
      <vt:lpstr>Office Theme</vt:lpstr>
      <vt:lpstr>PowerPoint Presentation</vt:lpstr>
      <vt:lpstr>Project Overview – Internship at ASAPP Info Global (IMPACCT Division)</vt:lpstr>
      <vt:lpstr>PowerPoint Presentation</vt:lpstr>
      <vt:lpstr>PowerPoint Presentation</vt:lpstr>
      <vt:lpstr>Results – Community Engagement</vt:lpstr>
      <vt:lpstr>Results &amp; Outcomes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</dc:title>
  <dc:creator>Microsoft Office User</dc:creator>
  <cp:lastModifiedBy>Sheetal Chaudhary</cp:lastModifiedBy>
  <cp:revision>23</cp:revision>
  <dcterms:created xsi:type="dcterms:W3CDTF">2024-02-21T07:03:43Z</dcterms:created>
  <dcterms:modified xsi:type="dcterms:W3CDTF">2025-07-10T19:01:50Z</dcterms:modified>
</cp:coreProperties>
</file>